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jpeg"/><Relationship Id="rId8" Type="http://schemas.openxmlformats.org/officeDocument/2006/relationships/image" Target="../media/image9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6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6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6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6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heckPointIC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5Min Chec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09PreAlg LNHeader06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THeader06-05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6–4</a:t>
            </a:r>
          </a:p>
        </p:txBody>
      </p:sp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6-0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6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6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6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PreAlg LNHeader06-0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THeader06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Real World Ex_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6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6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6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6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6-05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6-05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6-0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6-0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Relationship Id="rId4" Type="http://schemas.openxmlformats.org/officeDocument/2006/relationships/image" Target="../media/image3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Relationship Id="rId4" Type="http://schemas.openxmlformats.org/officeDocument/2006/relationships/image" Target="../media/image3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8.xml"/><Relationship Id="rId3" Type="http://schemas.openxmlformats.org/officeDocument/2006/relationships/slide" Target="slide9.xml"/><Relationship Id="rId4" Type="http://schemas.openxmlformats.org/officeDocument/2006/relationships/slide" Target="slide10.xml"/><Relationship Id="rId5" Type="http://schemas.openxmlformats.org/officeDocument/2006/relationships/slide" Target="slide11.xml"/><Relationship Id="rId6" Type="http://schemas.openxmlformats.org/officeDocument/2006/relationships/slide" Target="slide15.xml"/><Relationship Id="rId7" Type="http://schemas.openxmlformats.org/officeDocument/2006/relationships/slide" Target="slide19.xml"/><Relationship Id="rId8" Type="http://schemas.openxmlformats.org/officeDocument/2006/relationships/slide" Target="slide2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52082" b="17778"/>
          <a:stretch>
            <a:fillRect/>
          </a:stretch>
        </p:blipFill>
        <p:spPr>
          <a:xfrm>
            <a:off x="4895850" y="4343400"/>
            <a:ext cx="272415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6-0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255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6-0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 A</a:t>
            </a:r>
          </a:p>
        </p:txBody>
      </p:sp>
      <p:pic>
        <p:nvPicPr>
          <p:cNvPr id="160" name="PALG-CH6-287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2401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 A</a:t>
            </a:r>
          </a:p>
        </p:txBody>
      </p:sp>
      <p:sp>
        <p:nvSpPr>
          <p:cNvPr id="163" name="Shape 16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Proportions</a:t>
            </a:r>
          </a:p>
        </p:txBody>
      </p:sp>
      <p:sp>
        <p:nvSpPr>
          <p:cNvPr id="164" name="Shape 164"/>
          <p:cNvSpPr/>
          <p:nvPr/>
        </p:nvSpPr>
        <p:spPr>
          <a:xfrm>
            <a:off x="4140200" y="3009900"/>
            <a:ext cx="344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Cross products</a:t>
            </a:r>
          </a:p>
        </p:txBody>
      </p:sp>
      <p:sp>
        <p:nvSpPr>
          <p:cNvPr id="165" name="Shape 165"/>
          <p:cNvSpPr/>
          <p:nvPr/>
        </p:nvSpPr>
        <p:spPr>
          <a:xfrm>
            <a:off x="533400" y="5697537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solution is 21.6.</a:t>
            </a:r>
          </a:p>
        </p:txBody>
      </p:sp>
      <p:pic>
        <p:nvPicPr>
          <p:cNvPr id="166" name="PALG_279.png"/>
          <p:cNvPicPr/>
          <p:nvPr/>
        </p:nvPicPr>
        <p:blipFill>
          <a:blip r:embed="rId2">
            <a:extLst/>
          </a:blip>
          <a:srcRect l="0" t="89906" r="0" b="0"/>
          <a:stretch>
            <a:fillRect/>
          </a:stretch>
        </p:blipFill>
        <p:spPr>
          <a:xfrm>
            <a:off x="933450" y="4833937"/>
            <a:ext cx="1865313" cy="47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LG_279.png"/>
          <p:cNvPicPr/>
          <p:nvPr/>
        </p:nvPicPr>
        <p:blipFill>
          <a:blip r:embed="rId2">
            <a:extLst/>
          </a:blip>
          <a:srcRect l="0" t="63189" r="0" b="16958"/>
          <a:stretch>
            <a:fillRect/>
          </a:stretch>
        </p:blipFill>
        <p:spPr>
          <a:xfrm>
            <a:off x="933450" y="3968750"/>
            <a:ext cx="1865313" cy="936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LG_279.png"/>
          <p:cNvPicPr/>
          <p:nvPr/>
        </p:nvPicPr>
        <p:blipFill>
          <a:blip r:embed="rId2">
            <a:extLst/>
          </a:blip>
          <a:srcRect l="0" t="44111" r="0" b="43673"/>
          <a:stretch>
            <a:fillRect/>
          </a:stretch>
        </p:blipFill>
        <p:spPr>
          <a:xfrm>
            <a:off x="933450" y="3465512"/>
            <a:ext cx="1865313" cy="576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LG_279.png"/>
          <p:cNvPicPr/>
          <p:nvPr/>
        </p:nvPicPr>
        <p:blipFill>
          <a:blip r:embed="rId2">
            <a:extLst/>
          </a:blip>
          <a:srcRect l="0" t="24259" r="0" b="62751"/>
          <a:stretch>
            <a:fillRect/>
          </a:stretch>
        </p:blipFill>
        <p:spPr>
          <a:xfrm>
            <a:off x="933450" y="2889250"/>
            <a:ext cx="1865313" cy="61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LG_279.png"/>
          <p:cNvPicPr/>
          <p:nvPr/>
        </p:nvPicPr>
        <p:blipFill>
          <a:blip r:embed="rId2">
            <a:extLst/>
          </a:blip>
          <a:srcRect l="0" t="0" r="0" b="82604"/>
          <a:stretch>
            <a:fillRect/>
          </a:stretch>
        </p:blipFill>
        <p:spPr>
          <a:xfrm>
            <a:off x="933450" y="2139950"/>
            <a:ext cx="1865313" cy="82073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4140200" y="3544887"/>
            <a:ext cx="3441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Multiply.</a:t>
            </a:r>
          </a:p>
        </p:txBody>
      </p:sp>
      <p:sp>
        <p:nvSpPr>
          <p:cNvPr id="172" name="Shape 172"/>
          <p:cNvSpPr/>
          <p:nvPr/>
        </p:nvSpPr>
        <p:spPr>
          <a:xfrm>
            <a:off x="4140200" y="4175125"/>
            <a:ext cx="344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Divide.</a:t>
            </a:r>
          </a:p>
        </p:txBody>
      </p:sp>
      <p:grpSp>
        <p:nvGrpSpPr>
          <p:cNvPr id="175" name="Group 175"/>
          <p:cNvGrpSpPr/>
          <p:nvPr/>
        </p:nvGrpSpPr>
        <p:grpSpPr>
          <a:xfrm>
            <a:off x="547687" y="1304924"/>
            <a:ext cx="5140326" cy="787401"/>
            <a:chOff x="0" y="0"/>
            <a:chExt cx="5140325" cy="787400"/>
          </a:xfrm>
        </p:grpSpPr>
        <p:pic>
          <p:nvPicPr>
            <p:cNvPr id="173" name="PALG_278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98512" y="0"/>
              <a:ext cx="4341814" cy="787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Shape 174"/>
            <p:cNvSpPr/>
            <p:nvPr/>
          </p:nvSpPr>
          <p:spPr>
            <a:xfrm>
              <a:off x="0" y="190500"/>
              <a:ext cx="12700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9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</a:t>
              </a:r>
              <a:r>
                <a:rPr sz="2400">
                  <a:uFill>
                    <a:solidFill/>
                  </a:uFill>
                </a:rPr>
                <a:t> </a:t>
              </a:r>
            </a:p>
          </p:txBody>
        </p:sp>
      </p:grpSp>
      <p:sp>
        <p:nvSpPr>
          <p:cNvPr id="176" name="Shape 176"/>
          <p:cNvSpPr/>
          <p:nvPr/>
        </p:nvSpPr>
        <p:spPr>
          <a:xfrm>
            <a:off x="4140200" y="4938712"/>
            <a:ext cx="3441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nodeType="after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0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5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8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3"/>
      <p:bldP build="p" bldLvl="5" animBg="1" rev="0" advAuto="0" spid="171" grpId="6"/>
      <p:bldP build="p" bldLvl="5" animBg="1" rev="0" advAuto="0" spid="164" grpId="4"/>
      <p:bldP build="whole" bldLvl="1" animBg="1" rev="0" advAuto="0" spid="175" grpId="1"/>
      <p:bldP build="p" bldLvl="5" animBg="1" rev="0" advAuto="0" spid="172" grpId="8"/>
      <p:bldP build="whole" bldLvl="1" animBg="1" rev="0" advAuto="0" spid="168" grpId="5"/>
      <p:bldP build="p" bldLvl="5" animBg="1" rev="0" advAuto="0" spid="165" grpId="11"/>
      <p:bldP build="p" bldLvl="5" animBg="1" rev="0" advAuto="0" spid="176" grpId="10"/>
      <p:bldP build="whole" bldLvl="1" animBg="1" rev="0" advAuto="0" spid="167" grpId="7"/>
      <p:bldP build="whole" bldLvl="1" animBg="1" rev="0" advAuto="0" spid="166" grpId="9"/>
      <p:bldP build="whole" bldLvl="1" animBg="1" rev="0" advAuto="0" spid="17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 B</a:t>
            </a:r>
          </a:p>
        </p:txBody>
      </p:sp>
      <p:sp>
        <p:nvSpPr>
          <p:cNvPr id="179" name="Shape 17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Solve Proportions</a:t>
            </a:r>
          </a:p>
        </p:txBody>
      </p:sp>
      <p:sp>
        <p:nvSpPr>
          <p:cNvPr id="180" name="Shape 180"/>
          <p:cNvSpPr/>
          <p:nvPr/>
        </p:nvSpPr>
        <p:spPr>
          <a:xfrm>
            <a:off x="533400" y="544671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solution is 5.</a:t>
            </a:r>
          </a:p>
        </p:txBody>
      </p:sp>
      <p:grpSp>
        <p:nvGrpSpPr>
          <p:cNvPr id="183" name="Group 183"/>
          <p:cNvGrpSpPr/>
          <p:nvPr/>
        </p:nvGrpSpPr>
        <p:grpSpPr>
          <a:xfrm>
            <a:off x="876300" y="1333499"/>
            <a:ext cx="4887913" cy="781051"/>
            <a:chOff x="0" y="0"/>
            <a:chExt cx="4887912" cy="781050"/>
          </a:xfrm>
        </p:grpSpPr>
        <p:sp>
          <p:nvSpPr>
            <p:cNvPr id="181" name="Shape 181"/>
            <p:cNvSpPr/>
            <p:nvPr/>
          </p:nvSpPr>
          <p:spPr>
            <a:xfrm>
              <a:off x="0" y="169862"/>
              <a:ext cx="6096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B.</a:t>
              </a:r>
            </a:p>
          </p:txBody>
        </p:sp>
        <p:pic>
          <p:nvPicPr>
            <p:cNvPr id="182" name="PALG_280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73075" y="0"/>
              <a:ext cx="4414838" cy="781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ALG_281.png"/>
          <p:cNvPicPr/>
          <p:nvPr/>
        </p:nvPicPr>
        <p:blipFill>
          <a:blip r:embed="rId3">
            <a:extLst/>
          </a:blip>
          <a:srcRect l="0" t="91958" r="0" b="0"/>
          <a:stretch>
            <a:fillRect/>
          </a:stretch>
        </p:blipFill>
        <p:spPr>
          <a:xfrm>
            <a:off x="933450" y="4797425"/>
            <a:ext cx="2192338" cy="37941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4140200" y="3009900"/>
            <a:ext cx="344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Cross products</a:t>
            </a:r>
          </a:p>
        </p:txBody>
      </p:sp>
      <p:sp>
        <p:nvSpPr>
          <p:cNvPr id="186" name="Shape 186"/>
          <p:cNvSpPr/>
          <p:nvPr/>
        </p:nvSpPr>
        <p:spPr>
          <a:xfrm>
            <a:off x="4140200" y="3544887"/>
            <a:ext cx="3441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Multiply.</a:t>
            </a:r>
          </a:p>
        </p:txBody>
      </p:sp>
      <p:sp>
        <p:nvSpPr>
          <p:cNvPr id="187" name="Shape 187"/>
          <p:cNvSpPr/>
          <p:nvPr/>
        </p:nvSpPr>
        <p:spPr>
          <a:xfrm>
            <a:off x="4140200" y="4175125"/>
            <a:ext cx="344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Divide.</a:t>
            </a:r>
          </a:p>
        </p:txBody>
      </p:sp>
      <p:pic>
        <p:nvPicPr>
          <p:cNvPr id="188" name="PALG_281.png"/>
          <p:cNvPicPr/>
          <p:nvPr/>
        </p:nvPicPr>
        <p:blipFill>
          <a:blip r:embed="rId3">
            <a:extLst/>
          </a:blip>
          <a:srcRect l="0" t="63728" r="0" b="14906"/>
          <a:stretch>
            <a:fillRect/>
          </a:stretch>
        </p:blipFill>
        <p:spPr>
          <a:xfrm>
            <a:off x="933450" y="3894137"/>
            <a:ext cx="2192338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LG_281.png"/>
          <p:cNvPicPr/>
          <p:nvPr/>
        </p:nvPicPr>
        <p:blipFill>
          <a:blip r:embed="rId3">
            <a:extLst/>
          </a:blip>
          <a:srcRect l="0" t="44650" r="0" b="45086"/>
          <a:stretch>
            <a:fillRect/>
          </a:stretch>
        </p:blipFill>
        <p:spPr>
          <a:xfrm>
            <a:off x="933450" y="3484562"/>
            <a:ext cx="2192338" cy="48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LG_281.png"/>
          <p:cNvPicPr/>
          <p:nvPr/>
        </p:nvPicPr>
        <p:blipFill>
          <a:blip r:embed="rId3">
            <a:extLst/>
          </a:blip>
          <a:srcRect l="0" t="25572" r="0" b="62988"/>
          <a:stretch>
            <a:fillRect/>
          </a:stretch>
        </p:blipFill>
        <p:spPr>
          <a:xfrm>
            <a:off x="933450" y="2952750"/>
            <a:ext cx="2192338" cy="5397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3" name="Group 193"/>
          <p:cNvGrpSpPr/>
          <p:nvPr/>
        </p:nvGrpSpPr>
        <p:grpSpPr>
          <a:xfrm>
            <a:off x="933449" y="2114550"/>
            <a:ext cx="2192339" cy="861567"/>
            <a:chOff x="0" y="0"/>
            <a:chExt cx="2192337" cy="861566"/>
          </a:xfrm>
        </p:grpSpPr>
        <p:pic>
          <p:nvPicPr>
            <p:cNvPr id="191" name="PALG_281.png"/>
            <p:cNvPicPr/>
            <p:nvPr/>
          </p:nvPicPr>
          <p:blipFill>
            <a:blip r:embed="rId3">
              <a:extLst/>
            </a:blip>
            <a:srcRect l="0" t="0" r="0" b="82839"/>
            <a:stretch>
              <a:fillRect/>
            </a:stretch>
          </p:blipFill>
          <p:spPr>
            <a:xfrm>
              <a:off x="0" y="0"/>
              <a:ext cx="2192338" cy="809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" name="Shape 192"/>
            <p:cNvSpPr/>
            <p:nvPr/>
          </p:nvSpPr>
          <p:spPr>
            <a:xfrm>
              <a:off x="598487" y="414337"/>
              <a:ext cx="406401" cy="4472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400"/>
                </a:spcBef>
                <a:buClr>
                  <a:srgbClr val="3DA642"/>
                </a:buClr>
                <a:buFont typeface="Arial"/>
                <a:defRPr i="1" sz="2400">
                  <a:solidFill>
                    <a:srgbClr val="3DA642"/>
                  </a:solidFill>
                  <a:uFill>
                    <a:solidFill>
                      <a:srgbClr val="3DA642"/>
                    </a:solidFill>
                  </a:uFill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  <a:uFillTx/>
                </a:defRPr>
              </a:pPr>
              <a:r>
                <a:rPr i="1" sz="2400">
                  <a:solidFill>
                    <a:srgbClr val="3DA642"/>
                  </a:solidFill>
                  <a:uFill>
                    <a:solidFill>
                      <a:srgbClr val="3DA642"/>
                    </a:solidFill>
                  </a:uFill>
                </a:rPr>
                <a:t>v</a:t>
              </a:r>
            </a:p>
          </p:txBody>
        </p:sp>
      </p:grpSp>
      <p:sp>
        <p:nvSpPr>
          <p:cNvPr id="194" name="Shape 194"/>
          <p:cNvSpPr/>
          <p:nvPr/>
        </p:nvSpPr>
        <p:spPr>
          <a:xfrm>
            <a:off x="4140200" y="4800600"/>
            <a:ext cx="344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nodeType="after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0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5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8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3"/>
      <p:bldP build="p" bldLvl="5" animBg="1" rev="0" advAuto="0" spid="194" grpId="10"/>
      <p:bldP build="whole" bldLvl="1" animBg="1" rev="0" advAuto="0" spid="189" grpId="5"/>
      <p:bldP build="whole" bldLvl="1" animBg="1" rev="0" advAuto="0" spid="188" grpId="7"/>
      <p:bldP build="p" bldLvl="5" animBg="1" rev="0" advAuto="0" spid="185" grpId="4"/>
      <p:bldP build="p" bldLvl="5" animBg="1" rev="0" advAuto="0" spid="180" grpId="11"/>
      <p:bldP build="p" bldLvl="5" animBg="1" rev="0" advAuto="0" spid="186" grpId="6"/>
      <p:bldP build="whole" bldLvl="1" animBg="1" rev="0" advAuto="0" spid="193" grpId="2"/>
      <p:bldP build="whole" bldLvl="1" animBg="1" rev="0" advAuto="0" spid="184" grpId="9"/>
      <p:bldP build="whole" bldLvl="1" animBg="1" rev="0" advAuto="0" spid="183" grpId="1"/>
      <p:bldP build="p" bldLvl="5" animBg="1" rev="0" advAuto="0" spid="187" grpId="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 CYP A</a:t>
            </a:r>
          </a:p>
        </p:txBody>
      </p:sp>
      <p:sp>
        <p:nvSpPr>
          <p:cNvPr id="197" name="Shape 197"/>
          <p:cNvSpPr/>
          <p:nvPr/>
        </p:nvSpPr>
        <p:spPr>
          <a:xfrm>
            <a:off x="895350" y="40671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98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914400" y="22098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32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4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4.5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36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533400" y="1333500"/>
            <a:ext cx="8318500" cy="800100"/>
            <a:chOff x="0" y="0"/>
            <a:chExt cx="8318500" cy="800099"/>
          </a:xfrm>
        </p:grpSpPr>
        <p:sp>
          <p:nvSpPr>
            <p:cNvPr id="201" name="Shape 201"/>
            <p:cNvSpPr/>
            <p:nvPr/>
          </p:nvSpPr>
          <p:spPr>
            <a:xfrm>
              <a:off x="0" y="171450"/>
              <a:ext cx="83185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90000"/>
                </a:lnSpc>
                <a:buClr>
                  <a:srgbClr val="E9332C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Solve            .</a:t>
              </a:r>
            </a:p>
          </p:txBody>
        </p:sp>
        <p:pic>
          <p:nvPicPr>
            <p:cNvPr id="202" name="PALG_282.png"/>
            <p:cNvPicPr/>
            <p:nvPr/>
          </p:nvPicPr>
          <p:blipFill>
            <a:blip r:embed="rId4">
              <a:extLst/>
            </a:blip>
            <a:srcRect l="0" t="0" r="16824" b="50247"/>
            <a:stretch>
              <a:fillRect/>
            </a:stretch>
          </p:blipFill>
          <p:spPr>
            <a:xfrm>
              <a:off x="1689100" y="0"/>
              <a:ext cx="981075" cy="800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  <p:bldP build="whole" bldLvl="1" animBg="1" rev="0" advAuto="0" spid="197" grpId="5"/>
      <p:bldP build="whole" bldLvl="1" animBg="1" rev="0" advAuto="0" spid="199" grpId="2"/>
      <p:bldP build="whole" bldLvl="1" animBg="1" rev="0" advAuto="0" spid="203" grpId="3"/>
      <p:bldP build="whole" bldLvl="1" animBg="1" rev="0" advAuto="0" spid="200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06" name="Shape 206"/>
          <p:cNvSpPr/>
          <p:nvPr/>
        </p:nvSpPr>
        <p:spPr>
          <a:xfrm>
            <a:off x="904875" y="221932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7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914400" y="22098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21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3.6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30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533400" y="1341437"/>
            <a:ext cx="8318500" cy="771526"/>
            <a:chOff x="0" y="0"/>
            <a:chExt cx="8318500" cy="771525"/>
          </a:xfrm>
        </p:grpSpPr>
        <p:sp>
          <p:nvSpPr>
            <p:cNvPr id="210" name="Shape 210"/>
            <p:cNvSpPr/>
            <p:nvPr/>
          </p:nvSpPr>
          <p:spPr>
            <a:xfrm>
              <a:off x="0" y="163512"/>
              <a:ext cx="83185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90000"/>
                </a:lnSpc>
                <a:buClr>
                  <a:srgbClr val="E9332C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B.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Solve              .</a:t>
              </a:r>
            </a:p>
          </p:txBody>
        </p:sp>
        <p:pic>
          <p:nvPicPr>
            <p:cNvPr id="211" name="PALG_282.png"/>
            <p:cNvPicPr/>
            <p:nvPr/>
          </p:nvPicPr>
          <p:blipFill>
            <a:blip r:embed="rId4">
              <a:extLst/>
            </a:blip>
            <a:srcRect l="0" t="52023" r="0" b="0"/>
            <a:stretch>
              <a:fillRect/>
            </a:stretch>
          </p:blipFill>
          <p:spPr>
            <a:xfrm>
              <a:off x="1662112" y="0"/>
              <a:ext cx="1179513" cy="771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3"/>
      <p:bldP build="whole" bldLvl="1" animBg="1" rev="0" advAuto="0" spid="212" grpId="1"/>
      <p:bldP build="whole" bldLvl="1" animBg="1" rev="0" advAuto="0" spid="20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15" name="Shape 215"/>
          <p:cNvSpPr/>
          <p:nvPr/>
        </p:nvSpPr>
        <p:spPr>
          <a:xfrm>
            <a:off x="4381500" y="771525"/>
            <a:ext cx="46228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Proportions to Solve Problems</a:t>
            </a:r>
          </a:p>
        </p:txBody>
      </p:sp>
      <p:sp>
        <p:nvSpPr>
          <p:cNvPr id="216" name="Shape 216"/>
          <p:cNvSpPr/>
          <p:nvPr/>
        </p:nvSpPr>
        <p:spPr>
          <a:xfrm>
            <a:off x="876300" y="1503362"/>
            <a:ext cx="7718425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ARCHITECTURE</a:t>
            </a:r>
            <a:r>
              <a:rPr b="1" sz="2400">
                <a:solidFill>
                  <a:srgbClr val="FFEC67"/>
                </a:solidFill>
                <a:uFill>
                  <a:solidFill>
                    <a:srgbClr val="FFEC67"/>
                  </a:solidFill>
                </a:uFill>
              </a:rPr>
              <a:t>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 architect builds a model of a building before the actual building is built. The model is 8 inches tall and the actual building will be 22 feet tall. The model is 20 inches wide. Find the width of the actual building.</a:t>
            </a:r>
          </a:p>
        </p:txBody>
      </p:sp>
      <p:sp>
        <p:nvSpPr>
          <p:cNvPr id="217" name="Shape 217"/>
          <p:cNvSpPr/>
          <p:nvPr/>
        </p:nvSpPr>
        <p:spPr>
          <a:xfrm>
            <a:off x="533400" y="3292475"/>
            <a:ext cx="8089900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926589" indent="-154305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Understand</a:t>
            </a:r>
            <a:r>
              <a:rPr sz="2400">
                <a:uFill>
                  <a:solidFill/>
                </a:uFill>
              </a:rPr>
              <a:t>	</a:t>
            </a:r>
            <a:r>
              <a:rPr b="1" sz="2000">
                <a:uFill>
                  <a:solidFill/>
                </a:uFill>
              </a:rPr>
              <a:t>You know the actual height of the</a:t>
            </a:r>
            <a:br>
              <a:rPr b="1" sz="2000">
                <a:uFill>
                  <a:solidFill/>
                </a:uFill>
              </a:rPr>
            </a:br>
            <a:r>
              <a:rPr b="1" sz="2000">
                <a:uFill>
                  <a:solidFill/>
                </a:uFill>
              </a:rPr>
              <a:t>	building and the corresponding height of</a:t>
            </a:r>
            <a:br>
              <a:rPr b="1" sz="2000">
                <a:uFill>
                  <a:solidFill/>
                </a:uFill>
              </a:rPr>
            </a:br>
            <a:r>
              <a:rPr b="1" sz="2000">
                <a:uFill>
                  <a:solidFill/>
                </a:uFill>
              </a:rPr>
              <a:t>	the model. You need to find the actual 	width of the building that corresponds 	with a model width of 20 inches.</a:t>
            </a:r>
          </a:p>
        </p:txBody>
      </p:sp>
      <p:sp>
        <p:nvSpPr>
          <p:cNvPr id="218" name="Shape 218"/>
          <p:cNvSpPr/>
          <p:nvPr/>
        </p:nvSpPr>
        <p:spPr>
          <a:xfrm>
            <a:off x="533400" y="4976812"/>
            <a:ext cx="8242300" cy="123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926589" indent="-1541462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Plan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	</a:t>
            </a:r>
            <a:r>
              <a:rPr b="1" sz="2000">
                <a:uFill>
                  <a:solidFill/>
                </a:uFill>
              </a:rPr>
              <a:t>Write and solve a proportion using ratios 	that compare the actual building to the 	model. Let </a:t>
            </a:r>
            <a:r>
              <a:rPr b="1" i="1" sz="2000">
                <a:uFill>
                  <a:solidFill/>
                </a:uFill>
              </a:rPr>
              <a:t>w</a:t>
            </a:r>
            <a:r>
              <a:rPr b="1" sz="2000">
                <a:uFill>
                  <a:solidFill/>
                </a:uFill>
              </a:rPr>
              <a:t> represent the actual width of 	the building.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7" grpId="2"/>
      <p:bldP build="p" bldLvl="5" animBg="1" rev="0" advAuto="0" spid="218" grpId="3"/>
      <p:bldP build="p" bldLvl="5" animBg="1" rev="0" advAuto="0" spid="2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21" name="Shape 221"/>
          <p:cNvSpPr/>
          <p:nvPr/>
        </p:nvSpPr>
        <p:spPr>
          <a:xfrm>
            <a:off x="4381500" y="771525"/>
            <a:ext cx="46228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Proportions to Solve Problems</a:t>
            </a:r>
          </a:p>
        </p:txBody>
      </p:sp>
      <p:sp>
        <p:nvSpPr>
          <p:cNvPr id="222" name="Shape 222"/>
          <p:cNvSpPr/>
          <p:nvPr/>
        </p:nvSpPr>
        <p:spPr>
          <a:xfrm>
            <a:off x="5334000" y="2457450"/>
            <a:ext cx="4051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a proportion.</a:t>
            </a:r>
          </a:p>
        </p:txBody>
      </p:sp>
      <p:pic>
        <p:nvPicPr>
          <p:cNvPr id="223" name="PALG_285.png"/>
          <p:cNvPicPr/>
          <p:nvPr/>
        </p:nvPicPr>
        <p:blipFill>
          <a:blip r:embed="rId2">
            <a:extLst/>
          </a:blip>
          <a:srcRect l="0" t="89703" r="0" b="0"/>
          <a:stretch>
            <a:fillRect/>
          </a:stretch>
        </p:blipFill>
        <p:spPr>
          <a:xfrm>
            <a:off x="2813050" y="4724400"/>
            <a:ext cx="1968500" cy="48577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5334000" y="3011487"/>
            <a:ext cx="4051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Cross products</a:t>
            </a:r>
          </a:p>
        </p:txBody>
      </p:sp>
      <p:sp>
        <p:nvSpPr>
          <p:cNvPr id="225" name="Shape 225"/>
          <p:cNvSpPr/>
          <p:nvPr/>
        </p:nvSpPr>
        <p:spPr>
          <a:xfrm>
            <a:off x="5334000" y="3538537"/>
            <a:ext cx="2654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Multiply.</a:t>
            </a:r>
          </a:p>
        </p:txBody>
      </p:sp>
      <p:sp>
        <p:nvSpPr>
          <p:cNvPr id="226" name="Shape 226"/>
          <p:cNvSpPr/>
          <p:nvPr/>
        </p:nvSpPr>
        <p:spPr>
          <a:xfrm>
            <a:off x="5334000" y="4160837"/>
            <a:ext cx="29972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Divide.</a:t>
            </a:r>
          </a:p>
        </p:txBody>
      </p:sp>
      <p:sp>
        <p:nvSpPr>
          <p:cNvPr id="227" name="Shape 227"/>
          <p:cNvSpPr/>
          <p:nvPr/>
        </p:nvSpPr>
        <p:spPr>
          <a:xfrm>
            <a:off x="5334000" y="4845050"/>
            <a:ext cx="29718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pic>
        <p:nvPicPr>
          <p:cNvPr id="228" name="PALG_285.png"/>
          <p:cNvPicPr/>
          <p:nvPr/>
        </p:nvPicPr>
        <p:blipFill>
          <a:blip r:embed="rId2">
            <a:extLst/>
          </a:blip>
          <a:srcRect l="0" t="64501" r="0" b="16419"/>
          <a:stretch>
            <a:fillRect/>
          </a:stretch>
        </p:blipFill>
        <p:spPr>
          <a:xfrm>
            <a:off x="2813050" y="3933825"/>
            <a:ext cx="1968500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ALG_285.png"/>
          <p:cNvPicPr/>
          <p:nvPr/>
        </p:nvPicPr>
        <p:blipFill>
          <a:blip r:embed="rId2">
            <a:extLst/>
          </a:blip>
          <a:srcRect l="0" t="43910" r="0" b="44650"/>
          <a:stretch>
            <a:fillRect/>
          </a:stretch>
        </p:blipFill>
        <p:spPr>
          <a:xfrm>
            <a:off x="2813050" y="3446462"/>
            <a:ext cx="1968500" cy="53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ALG_285.png"/>
          <p:cNvPicPr/>
          <p:nvPr/>
        </p:nvPicPr>
        <p:blipFill>
          <a:blip r:embed="rId2">
            <a:extLst/>
          </a:blip>
          <a:srcRect l="0" t="24832" r="0" b="63728"/>
          <a:stretch>
            <a:fillRect/>
          </a:stretch>
        </p:blipFill>
        <p:spPr>
          <a:xfrm>
            <a:off x="2813050" y="2924175"/>
            <a:ext cx="1968500" cy="539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LG_285.png"/>
          <p:cNvPicPr/>
          <p:nvPr/>
        </p:nvPicPr>
        <p:blipFill>
          <a:blip r:embed="rId2">
            <a:extLst/>
          </a:blip>
          <a:srcRect l="0" t="0" r="0" b="82806"/>
          <a:stretch>
            <a:fillRect/>
          </a:stretch>
        </p:blipFill>
        <p:spPr>
          <a:xfrm>
            <a:off x="2813050" y="2149475"/>
            <a:ext cx="1968500" cy="8112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Group 234"/>
          <p:cNvGrpSpPr/>
          <p:nvPr/>
        </p:nvGrpSpPr>
        <p:grpSpPr>
          <a:xfrm>
            <a:off x="917575" y="1338262"/>
            <a:ext cx="4900613" cy="830263"/>
            <a:chOff x="0" y="0"/>
            <a:chExt cx="4900612" cy="830262"/>
          </a:xfrm>
        </p:grpSpPr>
        <p:pic>
          <p:nvPicPr>
            <p:cNvPr id="232" name="PALG_284.png"/>
            <p:cNvPicPr/>
            <p:nvPr/>
          </p:nvPicPr>
          <p:blipFill>
            <a:blip r:embed="rId3">
              <a:extLst/>
            </a:blip>
            <a:srcRect l="0" t="0" r="82746" b="4206"/>
            <a:stretch>
              <a:fillRect/>
            </a:stretch>
          </p:blipFill>
          <p:spPr>
            <a:xfrm>
              <a:off x="0" y="0"/>
              <a:ext cx="987425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PALG_284.png"/>
            <p:cNvPicPr/>
            <p:nvPr/>
          </p:nvPicPr>
          <p:blipFill>
            <a:blip r:embed="rId3">
              <a:extLst/>
            </a:blip>
            <a:srcRect l="30291" t="0" r="0" b="0"/>
            <a:stretch>
              <a:fillRect/>
            </a:stretch>
          </p:blipFill>
          <p:spPr>
            <a:xfrm>
              <a:off x="911225" y="0"/>
              <a:ext cx="3989388" cy="830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nodeType="afterEffect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4" dur="500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2" grpId="3"/>
      <p:bldP build="p" bldLvl="5" animBg="1" rev="0" advAuto="0" spid="227" grpId="11"/>
      <p:bldP build="p" bldLvl="5" animBg="1" rev="0" advAuto="0" spid="224" grpId="5"/>
      <p:bldP build="p" bldLvl="5" animBg="1" rev="0" advAuto="0" spid="225" grpId="7"/>
      <p:bldP build="whole" bldLvl="1" animBg="1" rev="0" advAuto="0" spid="229" grpId="6"/>
      <p:bldP build="whole" bldLvl="1" animBg="1" rev="0" advAuto="0" spid="231" grpId="2"/>
      <p:bldP build="p" bldLvl="5" animBg="1" rev="0" advAuto="0" spid="226" grpId="9"/>
      <p:bldP build="whole" bldLvl="1" animBg="1" rev="0" advAuto="0" spid="230" grpId="4"/>
      <p:bldP build="whole" bldLvl="1" animBg="1" rev="0" advAuto="0" spid="228" grpId="8"/>
      <p:bldP build="whole" bldLvl="1" animBg="1" rev="0" advAuto="0" spid="223" grpId="10"/>
      <p:bldP build="whole" bldLvl="1" animBg="1" rev="0" advAuto="0" spid="2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37" name="Shape 237"/>
          <p:cNvSpPr/>
          <p:nvPr/>
        </p:nvSpPr>
        <p:spPr>
          <a:xfrm>
            <a:off x="4381500" y="771525"/>
            <a:ext cx="46228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Proportions to Solve Problems</a:t>
            </a:r>
          </a:p>
        </p:txBody>
      </p:sp>
      <p:sp>
        <p:nvSpPr>
          <p:cNvPr id="238" name="Shape 238"/>
          <p:cNvSpPr/>
          <p:nvPr/>
        </p:nvSpPr>
        <p:spPr>
          <a:xfrm>
            <a:off x="533400" y="15113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actual width of the building is 55 feet.</a:t>
            </a:r>
          </a:p>
        </p:txBody>
      </p:sp>
      <p:sp>
        <p:nvSpPr>
          <p:cNvPr id="239" name="Shape 239"/>
          <p:cNvSpPr/>
          <p:nvPr/>
        </p:nvSpPr>
        <p:spPr>
          <a:xfrm>
            <a:off x="503237" y="1998662"/>
            <a:ext cx="84328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983739" indent="-160020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Check</a:t>
            </a:r>
            <a:r>
              <a:rPr sz="2400">
                <a:uFill>
                  <a:solidFill/>
                </a:uFill>
              </a:rPr>
              <a:t>	Check the cross products. Since 8 ● 55 = 440 and 22 ● 20 = 440, the answer is correct.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8" grpId="1"/>
      <p:bldP build="p" bldLvl="5" animBg="1" rev="0" advAuto="0" spid="23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42" name="Shape 242"/>
          <p:cNvSpPr/>
          <p:nvPr/>
        </p:nvSpPr>
        <p:spPr>
          <a:xfrm>
            <a:off x="904875" y="36766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3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914400" y="2759075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180 ft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80 ft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720 ft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18 ft</a:t>
            </a:r>
          </a:p>
        </p:txBody>
      </p:sp>
      <p:sp>
        <p:nvSpPr>
          <p:cNvPr id="246" name="Shape 246"/>
          <p:cNvSpPr/>
          <p:nvPr/>
        </p:nvSpPr>
        <p:spPr>
          <a:xfrm>
            <a:off x="533400" y="1504950"/>
            <a:ext cx="83185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PLANES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model of a jet airplane has a length of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9 inches and a wingspan of 6 inches. Find the wingspan of the actual plane if the length is 120 feet.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1"/>
      <p:bldP build="whole" bldLvl="1" animBg="1" rev="0" advAuto="0" spid="245" grpId="4"/>
      <p:bldP build="whole" bldLvl="1" animBg="1" rev="0" advAuto="0" spid="244" grpId="2"/>
      <p:bldP build="whole" bldLvl="1" animBg="1" rev="0" advAuto="0" spid="242" grpId="5"/>
      <p:bldP build="whole" bldLvl="1" animBg="1" rev="0" advAuto="0" spid="246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49" name="Shape 24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Proportions to Solve Problems</a:t>
            </a:r>
          </a:p>
        </p:txBody>
      </p:sp>
      <p:sp>
        <p:nvSpPr>
          <p:cNvPr id="250" name="Shape 250"/>
          <p:cNvSpPr/>
          <p:nvPr/>
        </p:nvSpPr>
        <p:spPr>
          <a:xfrm>
            <a:off x="533400" y="1504950"/>
            <a:ext cx="8318500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CALORIES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serving of 4 crackers contains 70 Calories. Write an equation relating the number of Calories,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, to the number of crackers,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 How many Calories are in 7 crackers?</a:t>
            </a:r>
          </a:p>
        </p:txBody>
      </p:sp>
      <p:sp>
        <p:nvSpPr>
          <p:cNvPr id="251" name="Shape 251"/>
          <p:cNvSpPr/>
          <p:nvPr/>
        </p:nvSpPr>
        <p:spPr>
          <a:xfrm>
            <a:off x="533400" y="3048000"/>
            <a:ext cx="8089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Find the constant of proportionality.</a:t>
            </a:r>
            <a:endParaRPr sz="2400">
              <a:uFill>
                <a:solidFill/>
              </a:uFill>
            </a:endParaRPr>
          </a:p>
          <a:p>
            <a:pPr lvl="0" marL="38354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70 ÷ 4 = 17.5</a:t>
            </a:r>
          </a:p>
        </p:txBody>
      </p:sp>
      <p:pic>
        <p:nvPicPr>
          <p:cNvPr id="252" name="PALG06-05-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4050" y="4191000"/>
            <a:ext cx="5295901" cy="1919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"/>
      <p:bldP build="p" bldLvl="5" animBg="1" rev="0" advAuto="0" spid="251" grpId="2"/>
      <p:bldP build="whole" bldLvl="1" animBg="1" rev="0" advAuto="0" spid="25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327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6–4)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Key Concept:  Property of Proportions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1:  Solve Proportions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2:  Real-World Example: Use Proportions to Solve Problems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Example 3:  Use Proportions to Solve Problems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8" invalidUrl="" action="ppaction://hlinksldjump" tgtFrame="" tooltip="" history="1" highlightClick="0" endSnd="0"/>
              </a:rPr>
              <a:t>Concept Summary:  Solve Proportions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55" name="Shape 255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Proportions to Solve Problems</a:t>
            </a:r>
          </a:p>
        </p:txBody>
      </p:sp>
      <p:sp>
        <p:nvSpPr>
          <p:cNvPr id="256" name="Shape 256"/>
          <p:cNvSpPr/>
          <p:nvPr/>
        </p:nvSpPr>
        <p:spPr>
          <a:xfrm>
            <a:off x="876300" y="156686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698240" indent="-3657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66700" algn="l"/>
                <a:tab pos="558800" algn="l"/>
                <a:tab pos="9525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c</a:t>
            </a:r>
            <a:r>
              <a:rPr sz="2400">
                <a:uFill>
                  <a:solidFill/>
                </a:uFill>
              </a:rPr>
              <a:t>	=	17.5</a:t>
            </a:r>
            <a:r>
              <a:rPr i="1" sz="2400">
                <a:uFill>
                  <a:solidFill/>
                </a:uFill>
              </a:rPr>
              <a:t>n	</a:t>
            </a:r>
            <a:r>
              <a:rPr sz="2400">
                <a:uFill>
                  <a:solidFill/>
                </a:uFill>
              </a:rPr>
              <a:t>Write the equation.</a:t>
            </a:r>
          </a:p>
        </p:txBody>
      </p:sp>
      <p:sp>
        <p:nvSpPr>
          <p:cNvPr id="257" name="Shape 257"/>
          <p:cNvSpPr/>
          <p:nvPr/>
        </p:nvSpPr>
        <p:spPr>
          <a:xfrm>
            <a:off x="527050" y="2052637"/>
            <a:ext cx="8089900" cy="83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041140" indent="-3657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609600" algn="l"/>
                <a:tab pos="901700" algn="l"/>
                <a:tab pos="952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=	17.5 ● 7</a:t>
            </a:r>
            <a:r>
              <a:rPr i="1"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</a:rPr>
              <a:t>Replace 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with 7.</a:t>
            </a:r>
            <a:endParaRPr sz="2400">
              <a:uFill>
                <a:solidFill/>
              </a:uFill>
            </a:endParaRPr>
          </a:p>
          <a:p>
            <a:pPr lvl="0" marL="4041140" indent="-3657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609600" algn="l"/>
                <a:tab pos="901700" algn="l"/>
                <a:tab pos="952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sz="2400">
                <a:uFill>
                  <a:solidFill/>
                </a:uFill>
              </a:rPr>
              <a:t>=	122.5	Simplify.</a:t>
            </a:r>
          </a:p>
        </p:txBody>
      </p:sp>
      <p:sp>
        <p:nvSpPr>
          <p:cNvPr id="258" name="Shape 258"/>
          <p:cNvSpPr/>
          <p:nvPr/>
        </p:nvSpPr>
        <p:spPr>
          <a:xfrm>
            <a:off x="533400" y="3933825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26924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There are 122.5 Calories in 7 crackers.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7" grpId="2"/>
      <p:bldP build="whole" bldLvl="1" animBg="1" rev="0" advAuto="0" spid="258" grpId="3"/>
      <p:bldP build="p" bldLvl="5" animBg="1" rev="0" advAuto="0" spid="25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61" name="Shape 261"/>
          <p:cNvSpPr/>
          <p:nvPr/>
        </p:nvSpPr>
        <p:spPr>
          <a:xfrm>
            <a:off x="838200" y="24130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$29.90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$69.30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$87.30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$103.95</a:t>
            </a:r>
          </a:p>
        </p:txBody>
      </p:sp>
      <p:sp>
        <p:nvSpPr>
          <p:cNvPr id="262" name="Shape 262"/>
          <p:cNvSpPr/>
          <p:nvPr/>
        </p:nvSpPr>
        <p:spPr>
          <a:xfrm>
            <a:off x="561975" y="129540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Mrs. Gomez spends $18.90 for three CDs. How much would she pay for 11 CDs?</a:t>
            </a:r>
          </a:p>
        </p:txBody>
      </p:sp>
      <p:sp>
        <p:nvSpPr>
          <p:cNvPr id="263" name="Shape 263"/>
          <p:cNvSpPr/>
          <p:nvPr/>
        </p:nvSpPr>
        <p:spPr>
          <a:xfrm>
            <a:off x="838200" y="3352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4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1"/>
      <p:bldP build="whole" bldLvl="1" animBg="1" rev="0" advAuto="0" spid="265" grpId="2"/>
      <p:bldP build="whole" bldLvl="1" animBg="1" rev="0" advAuto="0" spid="261" grpId="4"/>
      <p:bldP build="whole" bldLvl="1" animBg="1" rev="0" advAuto="0" spid="263" grpId="5"/>
      <p:bldP build="whole" bldLvl="1" animBg="1" rev="0" advAuto="0" spid="262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 B</a:t>
            </a:r>
          </a:p>
        </p:txBody>
      </p:sp>
      <p:pic>
        <p:nvPicPr>
          <p:cNvPr id="268" name="PALG-CH6-289-CS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2573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533400" y="39751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6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066800" y="2997200"/>
            <a:ext cx="2806700" cy="1042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yes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no</a:t>
            </a:r>
          </a:p>
        </p:txBody>
      </p:sp>
      <p:sp>
        <p:nvSpPr>
          <p:cNvPr id="118" name="Shape 118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Determine whether the sets of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numbers in the table are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proportional.</a:t>
            </a:r>
          </a:p>
        </p:txBody>
      </p:sp>
      <p:pic>
        <p:nvPicPr>
          <p:cNvPr id="119" name="FMC06-03-0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1862" y="1557337"/>
            <a:ext cx="2249489" cy="1990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2"/>
      <p:bldP build="whole" bldLvl="1" animBg="1" rev="0" advAuto="0" spid="115" grpId="5"/>
      <p:bldP build="whole" bldLvl="1" animBg="1" rev="0" advAuto="0" spid="119" grpId="3"/>
      <p:bldP build="whole" bldLvl="1" animBg="1" rev="0" advAuto="0" spid="117" grpId="4"/>
      <p:bldP build="whole" bldLvl="1" animBg="1" rev="0" advAuto="0" spid="1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2" name="Shape 122"/>
          <p:cNvSpPr/>
          <p:nvPr/>
        </p:nvSpPr>
        <p:spPr>
          <a:xfrm>
            <a:off x="533400" y="3184525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3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066800" y="3108325"/>
            <a:ext cx="28067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yes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no</a:t>
            </a:r>
          </a:p>
        </p:txBody>
      </p:sp>
      <p:sp>
        <p:nvSpPr>
          <p:cNvPr id="125" name="Shape 125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Determine whether the sets of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numbers in the table are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proportional.</a:t>
            </a:r>
          </a:p>
        </p:txBody>
      </p:sp>
      <p:pic>
        <p:nvPicPr>
          <p:cNvPr id="126" name="6-5-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9800" y="1600200"/>
            <a:ext cx="2508251" cy="2239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  <p:bldP build="whole" bldLvl="1" animBg="1" rev="0" advAuto="0" spid="125" grpId="2"/>
      <p:bldP build="whole" bldLvl="1" animBg="1" rev="0" advAuto="0" spid="122" grpId="5"/>
      <p:bldP build="whole" bldLvl="1" animBg="1" rev="0" advAuto="0" spid="126" grpId="3"/>
      <p:bldP build="whole" bldLvl="1" animBg="1" rev="0" advAuto="0" spid="124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29" name="Shape 129"/>
          <p:cNvSpPr/>
          <p:nvPr/>
        </p:nvSpPr>
        <p:spPr>
          <a:xfrm>
            <a:off x="533400" y="48529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0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066800" y="2997200"/>
            <a:ext cx="28067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c</a:t>
            </a:r>
            <a:r>
              <a:rPr b="1" sz="2400">
                <a:uFill>
                  <a:solidFill/>
                </a:uFill>
              </a:rPr>
              <a:t> = 20.85</a:t>
            </a:r>
            <a:r>
              <a:rPr b="1" i="1" sz="2400">
                <a:uFill>
                  <a:solidFill/>
                </a:uFill>
              </a:rPr>
              <a:t>p </a:t>
            </a:r>
            <a:r>
              <a:rPr b="1" sz="2400">
                <a:uFill>
                  <a:solidFill/>
                </a:uFill>
              </a:rPr>
              <a:t>– 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c</a:t>
            </a:r>
            <a:r>
              <a:rPr b="1" sz="2400">
                <a:uFill>
                  <a:solidFill/>
                </a:uFill>
              </a:rPr>
              <a:t> = 20.85 – 3</a:t>
            </a:r>
            <a:r>
              <a:rPr b="1" i="1" sz="2400">
                <a:uFill>
                  <a:solidFill/>
                </a:uFill>
              </a:rPr>
              <a:t>p</a:t>
            </a:r>
            <a:endParaRPr b="1" i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c</a:t>
            </a:r>
            <a:r>
              <a:rPr b="1" sz="2400">
                <a:uFill>
                  <a:solidFill/>
                </a:uFill>
              </a:rPr>
              <a:t> = 6.95</a:t>
            </a:r>
            <a:r>
              <a:rPr b="1" i="1" sz="2400">
                <a:uFill>
                  <a:solidFill/>
                </a:uFill>
              </a:rPr>
              <a:t>p</a:t>
            </a:r>
            <a:endParaRPr b="1" i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b="1" i="1" sz="2400">
                <a:uFill>
                  <a:solidFill/>
                </a:uFill>
              </a:rPr>
              <a:t>c</a:t>
            </a:r>
            <a:r>
              <a:rPr b="1" sz="2400">
                <a:uFill>
                  <a:solidFill/>
                </a:uFill>
              </a:rPr>
              <a:t> = 20.85</a:t>
            </a:r>
            <a:r>
              <a:rPr b="1" i="1" sz="2400">
                <a:uFill>
                  <a:solidFill/>
                </a:uFill>
              </a:rPr>
              <a:t>p</a:t>
            </a:r>
          </a:p>
        </p:txBody>
      </p:sp>
      <p:sp>
        <p:nvSpPr>
          <p:cNvPr id="132" name="Shape 132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A deli sells 3 pounds of sliced meat for $20.85. Write an equation relating cost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to the number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of pounds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of meat.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whole" bldLvl="1" animBg="1" rev="0" advAuto="0" spid="129" grpId="4"/>
      <p:bldP build="whole" bldLvl="1" animBg="1" rev="0" advAuto="0" spid="131" grpId="3"/>
      <p:bldP build="whole" bldLvl="1" animBg="1" rev="0" advAuto="0" spid="13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35" name="Shape 135"/>
          <p:cNvSpPr/>
          <p:nvPr/>
        </p:nvSpPr>
        <p:spPr>
          <a:xfrm>
            <a:off x="533400" y="48910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6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066800" y="2997200"/>
            <a:ext cx="28067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$6.95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$20.85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$34.75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1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$104.25</a:t>
            </a:r>
          </a:p>
        </p:txBody>
      </p:sp>
      <p:sp>
        <p:nvSpPr>
          <p:cNvPr id="138" name="Shape 138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A deli sells 3 pounds of sliced meat for $20.85. How much is 5 pounds of meat?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  <p:bldP build="whole" bldLvl="1" animBg="1" rev="0" advAuto="0" spid="138" grpId="2"/>
      <p:bldP build="whole" bldLvl="1" animBg="1" rev="0" advAuto="0" spid="137" grpId="3"/>
      <p:bldP build="whole" bldLvl="1" animBg="1" rev="0" advAuto="0" spid="135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41" name="Shape 141"/>
          <p:cNvSpPr/>
          <p:nvPr/>
        </p:nvSpPr>
        <p:spPr>
          <a:xfrm>
            <a:off x="1066800" y="2870200"/>
            <a:ext cx="4203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 mile in 7 minutes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3 miles in 20 minutes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5 miles in 35 minutes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6 miles in 42 minutes</a:t>
            </a:r>
          </a:p>
        </p:txBody>
      </p:sp>
      <p:sp>
        <p:nvSpPr>
          <p:cNvPr id="142" name="Shape 142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Danielle jogs 2 miles in 14 minutes. If the distance she jogs is proportional to the minutes she jogs, which of the following is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not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an equivalent rate?</a:t>
            </a:r>
          </a:p>
        </p:txBody>
      </p:sp>
      <p:sp>
        <p:nvSpPr>
          <p:cNvPr id="143" name="Shape 143"/>
          <p:cNvSpPr/>
          <p:nvPr/>
        </p:nvSpPr>
        <p:spPr>
          <a:xfrm>
            <a:off x="533400" y="38862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4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Std Test Pra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3"/>
      <p:bldP build="whole" bldLvl="1" animBg="1" rev="0" advAuto="0" spid="144" grpId="2"/>
      <p:bldP build="whole" bldLvl="1" animBg="1" rev="0" advAuto="0" spid="141" grpId="4"/>
      <p:bldP build="whole" bldLvl="1" animBg="1" rev="0" advAuto="0" spid="143" grpId="5"/>
      <p:bldP build="whole" bldLvl="1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48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812800" y="18288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used dimensional analysis to convert measurements. (Lesson 6–3)</a:t>
            </a:r>
          </a:p>
        </p:txBody>
      </p:sp>
      <p:pic>
        <p:nvPicPr>
          <p:cNvPr id="150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812800" y="40576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proportions.</a:t>
            </a:r>
          </a:p>
        </p:txBody>
      </p:sp>
      <p:sp>
        <p:nvSpPr>
          <p:cNvPr id="152" name="Shape 152"/>
          <p:cNvSpPr/>
          <p:nvPr/>
        </p:nvSpPr>
        <p:spPr>
          <a:xfrm>
            <a:off x="812800" y="46990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Use proportions to solve real-world problems.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4"/>
      <p:bldP build="whole" bldLvl="1" animBg="1" rev="0" advAuto="0" spid="148" grpId="1"/>
      <p:bldP build="whole" bldLvl="1" animBg="1" rev="0" advAuto="0" spid="149" grpId="2"/>
      <p:bldP build="p" bldLvl="5" animBg="1" rev="0" advAuto="0" spid="152" grpId="5"/>
      <p:bldP build="whole" bldLvl="1" animBg="1" rev="0" advAuto="0" spid="15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55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proportion</a:t>
            </a:r>
          </a:p>
        </p:txBody>
      </p:sp>
      <p:sp>
        <p:nvSpPr>
          <p:cNvPr id="157" name="Shape 157"/>
          <p:cNvSpPr/>
          <p:nvPr/>
        </p:nvSpPr>
        <p:spPr>
          <a:xfrm>
            <a:off x="812800" y="2466975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cross products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3"/>
      <p:bldP build="whole" bldLvl="1" animBg="1" rev="0" advAuto="0" spid="156" grpId="2"/>
      <p:bldP build="whole" bldLvl="1" animBg="1" rev="0" advAuto="0" spid="15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